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0.bin" ContentType="image/jpeg"/>
  <Override PartName="/ppt/media/image46.bin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01" r:id="rId2"/>
    <p:sldId id="314" r:id="rId3"/>
    <p:sldId id="503" r:id="rId4"/>
    <p:sldId id="776" r:id="rId5"/>
    <p:sldId id="381" r:id="rId6"/>
    <p:sldId id="587" r:id="rId7"/>
    <p:sldId id="629" r:id="rId8"/>
    <p:sldId id="454" r:id="rId9"/>
    <p:sldId id="678" r:id="rId10"/>
    <p:sldId id="823" r:id="rId11"/>
    <p:sldId id="735" r:id="rId12"/>
    <p:sldId id="544" r:id="rId13"/>
  </p:sldIdLst>
  <p:sldSz cx="18288000" cy="10287000"/>
  <p:notesSz cx="18288000" cy="10287000"/>
  <p:embeddedFontLst>
    <p:embeddedFont>
      <p:font typeface="IBM Plex Sans" panose="020B0503050203000203" pitchFamily="34" charset="0"/>
      <p:regular r:id="rId14"/>
      <p:bold r:id="rId15"/>
      <p:italic r:id="rId16"/>
    </p:embeddedFont>
    <p:embeddedFont>
      <p:font typeface="IBM Plex Serif SemiBold" panose="02060703050406000203" pitchFamily="18" charset="0"/>
      <p:regular r:id="rId17"/>
      <p:bold r:id="rId18"/>
    </p:embeddedFont>
    <p:embeddedFont>
      <p:font typeface="Noto Serif SemiBold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6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yu Kadappa" userId="fc0a7de4913d217f" providerId="LiveId" clId="{D4E449A9-3B97-4F24-8C81-6D4CB6504356}"/>
    <pc:docChg chg="modSld">
      <pc:chgData name="Sharyu Kadappa" userId="fc0a7de4913d217f" providerId="LiveId" clId="{D4E449A9-3B97-4F24-8C81-6D4CB6504356}" dt="2025-08-19T10:26:24.122" v="2" actId="14100"/>
      <pc:docMkLst>
        <pc:docMk/>
      </pc:docMkLst>
      <pc:sldChg chg="modSp mod">
        <pc:chgData name="Sharyu Kadappa" userId="fc0a7de4913d217f" providerId="LiveId" clId="{D4E449A9-3B97-4F24-8C81-6D4CB6504356}" dt="2025-08-19T10:26:24.122" v="2" actId="14100"/>
        <pc:sldMkLst>
          <pc:docMk/>
          <pc:sldMk cId="3648047976" sldId="629"/>
        </pc:sldMkLst>
        <pc:picChg chg="mod">
          <ac:chgData name="Sharyu Kadappa" userId="fc0a7de4913d217f" providerId="LiveId" clId="{D4E449A9-3B97-4F24-8C81-6D4CB6504356}" dt="2025-08-19T10:26:24.122" v="2" actId="14100"/>
          <ac:picMkLst>
            <pc:docMk/>
            <pc:sldMk cId="3648047976" sldId="629"/>
            <ac:picMk id="27" creationId="{876A69E2-E501-4B83-B4E6-24C2CA8208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bin"/><Relationship Id="rId7" Type="http://schemas.openxmlformats.org/officeDocument/2006/relationships/image" Target="../media/image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bin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bin"/><Relationship Id="rId7" Type="http://schemas.openxmlformats.org/officeDocument/2006/relationships/image" Target="../media/image4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bin"/><Relationship Id="rId5" Type="http://schemas.openxmlformats.org/officeDocument/2006/relationships/image" Target="../media/image45.bin"/><Relationship Id="rId4" Type="http://schemas.openxmlformats.org/officeDocument/2006/relationships/image" Target="../media/image4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bin"/><Relationship Id="rId13" Type="http://schemas.openxmlformats.org/officeDocument/2006/relationships/image" Target="../media/image53.gif"/><Relationship Id="rId18" Type="http://schemas.openxmlformats.org/officeDocument/2006/relationships/hyperlink" Target="https://medium.com/@mahendraa1188/data-warehousing-interview-questions-a963c320f6be" TargetMode="External"/><Relationship Id="rId3" Type="http://schemas.openxmlformats.org/officeDocument/2006/relationships/image" Target="../media/image19.bin"/><Relationship Id="rId21" Type="http://schemas.openxmlformats.org/officeDocument/2006/relationships/image" Target="../media/image55.jfif"/><Relationship Id="rId7" Type="http://schemas.openxmlformats.org/officeDocument/2006/relationships/image" Target="../media/image50.bin"/><Relationship Id="rId12" Type="http://schemas.openxmlformats.org/officeDocument/2006/relationships/hyperlink" Target="https://medium.com/@mahendraa1188/best-practices-for-writing-a-data-analyst-resume-c74fb72b87e8" TargetMode="External"/><Relationship Id="rId17" Type="http://schemas.openxmlformats.org/officeDocument/2006/relationships/hyperlink" Target="https://medium.com/@mahendraa1188/naukri-profile-optimization-guide-get-more-job-calls-in-2025-232a39c10b3a" TargetMode="External"/><Relationship Id="rId2" Type="http://schemas.openxmlformats.org/officeDocument/2006/relationships/image" Target="../media/image1.bin"/><Relationship Id="rId16" Type="http://schemas.openxmlformats.org/officeDocument/2006/relationships/hyperlink" Target="https://medium.com/@mahendraa1188/sql-interview-question-for-data-analyst-b49189f7f4b6" TargetMode="External"/><Relationship Id="rId20" Type="http://schemas.openxmlformats.org/officeDocument/2006/relationships/hyperlink" Target="https://www.linkedin.com/in/mahendra-singh-%F0%9F%9A%80%E2%9D%84%EF%B8%8F-%F0%9F%90%8D-83699485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bin"/><Relationship Id="rId11" Type="http://schemas.openxmlformats.org/officeDocument/2006/relationships/hyperlink" Target="https://medium.com/@mahendraa1188/scenario-based-power-bi-interview-question-c625877103ab" TargetMode="External"/><Relationship Id="rId5" Type="http://schemas.openxmlformats.org/officeDocument/2006/relationships/image" Target="../media/image48.bin"/><Relationship Id="rId15" Type="http://schemas.openxmlformats.org/officeDocument/2006/relationships/hyperlink" Target="https://medium.com/@mahendraa1188/business-analyst-interview-question-ffdb61c1c887" TargetMode="External"/><Relationship Id="rId10" Type="http://schemas.openxmlformats.org/officeDocument/2006/relationships/hyperlink" Target="https://medium.com/@mahendraa1188/50-real-time-power-bi-interview-question-3bde14068596" TargetMode="External"/><Relationship Id="rId19" Type="http://schemas.openxmlformats.org/officeDocument/2006/relationships/image" Target="../media/image54.png"/><Relationship Id="rId4" Type="http://schemas.openxmlformats.org/officeDocument/2006/relationships/image" Target="../media/image10.bin"/><Relationship Id="rId9" Type="http://schemas.openxmlformats.org/officeDocument/2006/relationships/image" Target="../media/image52.bin"/><Relationship Id="rId14" Type="http://schemas.openxmlformats.org/officeDocument/2006/relationships/hyperlink" Target="https://medium.com/@mahendraa1188/tableau-developer-interview-question-47c0d0bc9d4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bin"/><Relationship Id="rId3" Type="http://schemas.openxmlformats.org/officeDocument/2006/relationships/image" Target="../media/image9.bin"/><Relationship Id="rId7" Type="http://schemas.openxmlformats.org/officeDocument/2006/relationships/image" Target="../media/image56.bin"/><Relationship Id="rId12" Type="http://schemas.openxmlformats.org/officeDocument/2006/relationships/image" Target="../media/image5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11" Type="http://schemas.openxmlformats.org/officeDocument/2006/relationships/hyperlink" Target="https://medium.com/@mahendraa1188/data-warehousing-interview-questions-a963c320f6be" TargetMode="External"/><Relationship Id="rId5" Type="http://schemas.openxmlformats.org/officeDocument/2006/relationships/image" Target="../media/image11.bin"/><Relationship Id="rId10" Type="http://schemas.openxmlformats.org/officeDocument/2006/relationships/image" Target="../media/image55.jfif"/><Relationship Id="rId4" Type="http://schemas.openxmlformats.org/officeDocument/2006/relationships/image" Target="../media/image10.bin"/><Relationship Id="rId9" Type="http://schemas.openxmlformats.org/officeDocument/2006/relationships/hyperlink" Target="https://www.linkedin.com/in/mahendra-singh-%F0%9F%9A%80%E2%9D%84%EF%B8%8F-%F0%9F%90%8D-83699485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bin"/><Relationship Id="rId3" Type="http://schemas.openxmlformats.org/officeDocument/2006/relationships/image" Target="../media/image9.bin"/><Relationship Id="rId7" Type="http://schemas.openxmlformats.org/officeDocument/2006/relationships/image" Target="../media/image13.bin"/><Relationship Id="rId12" Type="http://schemas.openxmlformats.org/officeDocument/2006/relationships/image" Target="../media/image18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11" Type="http://schemas.openxmlformats.org/officeDocument/2006/relationships/image" Target="../media/image17.bin"/><Relationship Id="rId5" Type="http://schemas.openxmlformats.org/officeDocument/2006/relationships/image" Target="../media/image11.bin"/><Relationship Id="rId10" Type="http://schemas.openxmlformats.org/officeDocument/2006/relationships/image" Target="../media/image16.bin"/><Relationship Id="rId4" Type="http://schemas.openxmlformats.org/officeDocument/2006/relationships/image" Target="../media/image10.bin"/><Relationship Id="rId9" Type="http://schemas.openxmlformats.org/officeDocument/2006/relationships/image" Target="../media/image1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0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bin"/><Relationship Id="rId3" Type="http://schemas.openxmlformats.org/officeDocument/2006/relationships/image" Target="../media/image9.bin"/><Relationship Id="rId7" Type="http://schemas.openxmlformats.org/officeDocument/2006/relationships/image" Target="../media/image2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11" Type="http://schemas.openxmlformats.org/officeDocument/2006/relationships/image" Target="../media/image26.bin"/><Relationship Id="rId5" Type="http://schemas.openxmlformats.org/officeDocument/2006/relationships/image" Target="../media/image11.bin"/><Relationship Id="rId10" Type="http://schemas.openxmlformats.org/officeDocument/2006/relationships/image" Target="../media/image25.bin"/><Relationship Id="rId4" Type="http://schemas.openxmlformats.org/officeDocument/2006/relationships/image" Target="../media/image10.bin"/><Relationship Id="rId9" Type="http://schemas.openxmlformats.org/officeDocument/2006/relationships/image" Target="../media/image2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bin"/><Relationship Id="rId13" Type="http://schemas.openxmlformats.org/officeDocument/2006/relationships/image" Target="../media/image33.bin"/><Relationship Id="rId3" Type="http://schemas.openxmlformats.org/officeDocument/2006/relationships/image" Target="../media/image9.bin"/><Relationship Id="rId7" Type="http://schemas.openxmlformats.org/officeDocument/2006/relationships/image" Target="../media/image27.bin"/><Relationship Id="rId12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11" Type="http://schemas.openxmlformats.org/officeDocument/2006/relationships/image" Target="../media/image31.bin"/><Relationship Id="rId5" Type="http://schemas.openxmlformats.org/officeDocument/2006/relationships/image" Target="../media/image11.bin"/><Relationship Id="rId10" Type="http://schemas.openxmlformats.org/officeDocument/2006/relationships/image" Target="../media/image30.bin"/><Relationship Id="rId4" Type="http://schemas.openxmlformats.org/officeDocument/2006/relationships/image" Target="../media/image10.bin"/><Relationship Id="rId9" Type="http://schemas.openxmlformats.org/officeDocument/2006/relationships/image" Target="../media/image2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bin"/><Relationship Id="rId3" Type="http://schemas.openxmlformats.org/officeDocument/2006/relationships/image" Target="../media/image9.bin"/><Relationship Id="rId7" Type="http://schemas.openxmlformats.org/officeDocument/2006/relationships/image" Target="../media/image34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gif"/><Relationship Id="rId5" Type="http://schemas.openxmlformats.org/officeDocument/2006/relationships/image" Target="../media/image12.bin"/><Relationship Id="rId4" Type="http://schemas.openxmlformats.org/officeDocument/2006/relationships/image" Target="../media/image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bin"/><Relationship Id="rId2" Type="http://schemas.openxmlformats.org/officeDocument/2006/relationships/image" Target="../media/image38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bin"/><Relationship Id="rId7" Type="http://schemas.openxmlformats.org/officeDocument/2006/relationships/image" Target="../media/image4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634073" y="6795873"/>
            <a:ext cx="6023620" cy="3388286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625429" y="0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399" y="914400"/>
            <a:ext cx="10296395" cy="18210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13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on Supply Chain Analytics</a:t>
            </a:r>
          </a:p>
        </p:txBody>
      </p:sp>
      <p:sp>
        <p:nvSpPr>
          <p:cNvPr id="309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399" y="2253095"/>
            <a:ext cx="12789074" cy="19339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endParaRPr lang="en-US" sz="2100" spc="-21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>
              <a:lnSpc>
                <a:spcPts val="3108"/>
              </a:lnSpc>
            </a:pPr>
            <a:r>
              <a:rPr lang="en-US" sz="14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The Supply Chain Analytics Dashboard is designed to provide comprehensive visibility into critical supply chain operations, enabling stakeholders—including logistics managers, procurement teams, and executives—to make data-driven decisions. The dashboard tracks key performance indicators (KPIs) such as Order Fulfilment Rate, Inventory Turnover, Delivery Lead Time, and Supplier Performance, along with advanced analytics like Demand Forecasting, Cost-to-Serve Analysis, and Warehouse Efficiency Metrics</a:t>
            </a: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8867775"/>
            <a:ext cx="7362825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 err="1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Mahendra</a:t>
            </a: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Singh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1C9724-3E6D-4490-BE8F-9F0D68BD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6" y="7887132"/>
            <a:ext cx="2449991" cy="1044822"/>
          </a:xfrm>
          <a:prstGeom prst="rect">
            <a:avLst/>
          </a:prstGeom>
        </p:spPr>
      </p:pic>
      <p:pic>
        <p:nvPicPr>
          <p:cNvPr id="10" name="Picture 2" descr="Image result for tableau">
            <a:extLst>
              <a:ext uri="{FF2B5EF4-FFF2-40B4-BE49-F238E27FC236}">
                <a16:creationId xmlns:a16="http://schemas.microsoft.com/office/drawing/2014/main" id="{6FF5BAA2-D474-411E-8E01-6868D4FE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71" y="7865336"/>
            <a:ext cx="1486964" cy="8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002AAA-48FB-4C7B-907D-FF7BA392B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" y="73164"/>
            <a:ext cx="2528738" cy="703449"/>
          </a:xfrm>
          <a:prstGeom prst="rect">
            <a:avLst/>
          </a:prstGeom>
        </p:spPr>
      </p:pic>
      <p:pic>
        <p:nvPicPr>
          <p:cNvPr id="1026" name="Picture 2" descr="MySQL round logo transparent PNG - StickPNG">
            <a:extLst>
              <a:ext uri="{FF2B5EF4-FFF2-40B4-BE49-F238E27FC236}">
                <a16:creationId xmlns:a16="http://schemas.microsoft.com/office/drawing/2014/main" id="{3684BE70-4813-439C-ACDC-861F45B4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06" y="7961059"/>
            <a:ext cx="766213" cy="7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9AB3C-1227-4AA6-BC57-E6FD623AA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830" y="4613204"/>
            <a:ext cx="3152473" cy="29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9145E-07 0.07407118 L -3.1789145E-07 -2.8936952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24" dur="6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09" grpId="0"/>
      <p:bldP spid="3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7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2E72EA-C5F0-4DB8-B6ED-E46A1AE6294C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09650" cy="1304925"/>
          </a:xfrm>
          <a:prstGeom prst="rect">
            <a:avLst/>
          </a:prstGeom>
        </p:spPr>
      </p:pic>
      <p:pic>
        <p:nvPicPr>
          <p:cNvPr id="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173863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5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1173968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7" name="layoutShapeInnerChild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5EA00644-136D-42FE-A656-2B0828DF0B4E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2363450" y="7305675"/>
            <a:ext cx="4095750" cy="2981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D38616-060F-47E6-A78F-09737C9BF391}"/>
              </a:ext>
            </a:extLst>
          </p:cNvPr>
          <p:cNvSpPr/>
          <p:nvPr/>
        </p:nvSpPr>
        <p:spPr>
          <a:xfrm>
            <a:off x="2041743" y="806524"/>
            <a:ext cx="6876790" cy="70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How Project Timeline Works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186F203-E7FF-44A0-AFEB-31AD3A2C26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884186"/>
              </p:ext>
            </p:extLst>
          </p:nvPr>
        </p:nvGraphicFramePr>
        <p:xfrm>
          <a:off x="684657" y="2649225"/>
          <a:ext cx="9481617" cy="32755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3947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741326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716344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56559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Date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Time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Task Description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20-04-2025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09 AM – 10 AM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Project </a:t>
                      </a:r>
                      <a:r>
                        <a:rPr lang="en-IN" b="1" dirty="0"/>
                        <a:t>Kick-off </a:t>
                      </a:r>
                      <a:r>
                        <a:rPr lang="en-IN" dirty="0"/>
                        <a:t>Meeting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27-04-2025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09 AM – 10 PM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Excel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53604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04-05-2025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09 AM – 10 AM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Tableau/SQL/QA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11-05-2025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/>
                        <a:t>09 </a:t>
                      </a:r>
                      <a:r>
                        <a:rPr lang="en-IN" dirty="0"/>
                        <a:t>AM – 10 PM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Power</a:t>
                      </a:r>
                      <a:r>
                        <a:rPr lang="en-IN" b="1" baseline="0" dirty="0"/>
                        <a:t> BI/SQL/QA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18-05-2025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09 AM – 10</a:t>
                      </a:r>
                      <a:r>
                        <a:rPr lang="en-IN" baseline="0" dirty="0"/>
                        <a:t> </a:t>
                      </a:r>
                      <a:r>
                        <a:rPr lang="en-IN" dirty="0"/>
                        <a:t>PM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Final Presentation of the Project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19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24" dur="6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29" dur="12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" grpId="0"/>
      <p:bldP spid="827" grpId="0"/>
      <p:bldP spid="833" grpId="0"/>
      <p:bldP spid="835" grpId="0"/>
      <p:bldP spid="8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3200400" y="0"/>
            <a:ext cx="8782050" cy="10287000"/>
          </a:xfrm>
          <a:prstGeom prst="rect">
            <a:avLst/>
          </a:prstGeom>
        </p:spPr>
      </p:pic>
      <p:pic>
        <p:nvPicPr>
          <p:cNvPr id="743" name="9746b239-7336-4655-813a-d624444f8b1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990600"/>
            <a:ext cx="5348222" cy="6771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 Preparation 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1715333"/>
            <a:ext cx="5000625" cy="15591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Follow the links and prepare for the interview. If you need any help or have additional questions, I am happy to assist you on your interview preparation journey 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B8AB0-DF91-42EC-99FD-387909A5A273}"/>
              </a:ext>
            </a:extLst>
          </p:cNvPr>
          <p:cNvSpPr txBox="1"/>
          <p:nvPr/>
        </p:nvSpPr>
        <p:spPr>
          <a:xfrm>
            <a:off x="10079007" y="647700"/>
            <a:ext cx="8207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1-Power Bi Interview Question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Link-</a:t>
            </a:r>
            <a:r>
              <a:rPr lang="en-US" sz="14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https://medium.com/@mahendraa1188/50-real-time-power-bi-interview-question-3bde14068596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E0576-3DF1-4D1B-9122-55A0C9F11611}"/>
              </a:ext>
            </a:extLst>
          </p:cNvPr>
          <p:cNvSpPr txBox="1"/>
          <p:nvPr/>
        </p:nvSpPr>
        <p:spPr>
          <a:xfrm>
            <a:off x="10079007" y="1421486"/>
            <a:ext cx="80962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2-Scenario Based Power BI Interview Question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Link-</a:t>
            </a:r>
            <a:r>
              <a:rPr lang="en-US" sz="1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https://medium.com/@mahendraa1188/scenario-based-power-bi-interview-question-c625877103ab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560F2A-9630-4A1A-A5FA-3A029D9BC108}"/>
              </a:ext>
            </a:extLst>
          </p:cNvPr>
          <p:cNvSpPr txBox="1"/>
          <p:nvPr/>
        </p:nvSpPr>
        <p:spPr>
          <a:xfrm>
            <a:off x="10079007" y="2164495"/>
            <a:ext cx="80962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3-Best Practices for Writing a Data Analyst &amp; Data Scientist Resume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Link-</a:t>
            </a:r>
            <a:r>
              <a:rPr lang="en-US" sz="1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https://medium.com/@mahendraa1188/best-practices-for-writing-a-data-analyst-resume-c74fb72b87e8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552D6D-350B-4F9C-9D30-DE858D77D3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626" y="3496531"/>
            <a:ext cx="4738679" cy="27497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48410A-ED0B-407A-9E6D-799EB55CD0E0}"/>
              </a:ext>
            </a:extLst>
          </p:cNvPr>
          <p:cNvSpPr txBox="1"/>
          <p:nvPr/>
        </p:nvSpPr>
        <p:spPr>
          <a:xfrm>
            <a:off x="10079007" y="2879944"/>
            <a:ext cx="8096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4-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 Developer Interview Question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Link-</a:t>
            </a:r>
            <a:r>
              <a:rPr lang="en-US" sz="1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https://medium.com/@mahendraa1188/tableau-developer-interview-question-47c0d0bc9d4d</a:t>
            </a:r>
          </a:p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AB04DE-3DA8-4A5B-A2EE-DB1B666CC498}"/>
              </a:ext>
            </a:extLst>
          </p:cNvPr>
          <p:cNvSpPr/>
          <p:nvPr/>
        </p:nvSpPr>
        <p:spPr>
          <a:xfrm>
            <a:off x="10077197" y="3472281"/>
            <a:ext cx="809625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5-Business Analyst Interview Question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Link-</a:t>
            </a:r>
            <a:r>
              <a:rPr lang="en-US" sz="1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https://medium.com/@mahendraa1188/business-analyst-interview-question-ffdb61c1c887</a:t>
            </a:r>
            <a:endParaRPr lang="en-US" sz="1200" i="0" u="sng" dirty="0">
              <a:solidFill>
                <a:srgbClr val="00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2426A-7CB3-4AD9-9F5D-2AA7EC215617}"/>
              </a:ext>
            </a:extLst>
          </p:cNvPr>
          <p:cNvSpPr/>
          <p:nvPr/>
        </p:nvSpPr>
        <p:spPr>
          <a:xfrm>
            <a:off x="10077196" y="4156951"/>
            <a:ext cx="80962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6-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Interview Question For Data Analyst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https://medium.com/@mahendraa1188/sql-interview-question-for-data-analyst-b49189f7f4b6</a:t>
            </a:r>
            <a:endParaRPr lang="en-US" sz="1200" i="0" u="sng" dirty="0">
              <a:solidFill>
                <a:srgbClr val="00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FF84D2-BF75-46D8-A4F7-AB4B196B5A3F}"/>
              </a:ext>
            </a:extLst>
          </p:cNvPr>
          <p:cNvSpPr/>
          <p:nvPr/>
        </p:nvSpPr>
        <p:spPr>
          <a:xfrm>
            <a:off x="10082047" y="4773873"/>
            <a:ext cx="80914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7-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Naukri Profile Optimization Guide: Get More Job Calls in 2025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Link-</a:t>
            </a:r>
            <a:r>
              <a:rPr lang="en-US" sz="1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https://medium.com/@mahendraa1188/naukri-profile-optimization-guide-get-more-job-calls-in-2025-232a39c10b3a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6C430-CD18-4335-906B-E4445BDBDA54}"/>
              </a:ext>
            </a:extLst>
          </p:cNvPr>
          <p:cNvSpPr/>
          <p:nvPr/>
        </p:nvSpPr>
        <p:spPr>
          <a:xfrm>
            <a:off x="10035620" y="5475948"/>
            <a:ext cx="79641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8-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Warehousing Interview Questions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Link-</a:t>
            </a:r>
            <a:r>
              <a:rPr lang="en-US" sz="12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https://medium.com/@mahendraa1188/data-warehousing-interview-questions-a963c320f6be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hlinkClick r:id="rId18"/>
            <a:extLst>
              <a:ext uri="{FF2B5EF4-FFF2-40B4-BE49-F238E27FC236}">
                <a16:creationId xmlns:a16="http://schemas.microsoft.com/office/drawing/2014/main" id="{0077DE18-0798-4A2A-8376-793D1ADAB0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8204" y="9460937"/>
            <a:ext cx="1730889" cy="691116"/>
          </a:xfrm>
          <a:prstGeom prst="rect">
            <a:avLst/>
          </a:prstGeom>
        </p:spPr>
      </p:pic>
      <p:pic>
        <p:nvPicPr>
          <p:cNvPr id="37" name="Picture 36">
            <a:hlinkClick r:id="rId20"/>
            <a:extLst>
              <a:ext uri="{FF2B5EF4-FFF2-40B4-BE49-F238E27FC236}">
                <a16:creationId xmlns:a16="http://schemas.microsoft.com/office/drawing/2014/main" id="{DBB7D703-51C6-4870-BB88-8184803197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84805" y="9567028"/>
            <a:ext cx="1927206" cy="5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4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39" grpId="0"/>
      <p:bldP spid="741" grpId="0"/>
      <p:bldP spid="743" grpId="0"/>
      <p:bldP spid="745" grpId="0"/>
      <p:bldP spid="747" grpId="0"/>
      <p:bldP spid="749" grpId="0"/>
      <p:bldP spid="769" grpId="0"/>
      <p:bldP spid="771" grpId="0"/>
      <p:bldP spid="7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0531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1822037"/>
            <a:ext cx="18288000" cy="1028700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D7D6EF2-99E6-4EC8-9A1F-E87367700575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724963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Always Stay in Touch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6B4CB-6509-4FDA-823D-8FB5C200B48D}"/>
              </a:ext>
            </a:extLst>
          </p:cNvPr>
          <p:cNvSpPr/>
          <p:nvPr/>
        </p:nvSpPr>
        <p:spPr>
          <a:xfrm>
            <a:off x="2263142" y="2188875"/>
            <a:ext cx="13761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Coming together is a beginning, staying together is progress, and working together is success.</a:t>
            </a:r>
          </a:p>
        </p:txBody>
      </p:sp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306C4AAE-E83D-4FB9-AFD6-D27FEDD2C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361" y="3185445"/>
            <a:ext cx="4047436" cy="1163485"/>
          </a:xfrm>
          <a:prstGeom prst="rect">
            <a:avLst/>
          </a:prstGeom>
        </p:spPr>
      </p:pic>
      <p:pic>
        <p:nvPicPr>
          <p:cNvPr id="33" name="Picture 32">
            <a:hlinkClick r:id="rId11"/>
            <a:extLst>
              <a:ext uri="{FF2B5EF4-FFF2-40B4-BE49-F238E27FC236}">
                <a16:creationId xmlns:a16="http://schemas.microsoft.com/office/drawing/2014/main" id="{4F03EE01-6339-4F69-9F53-BA9D605459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8402" y="3093955"/>
            <a:ext cx="3034891" cy="1211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BE9F6E-7FB0-4E72-94B1-4DF71607B8D8}"/>
              </a:ext>
            </a:extLst>
          </p:cNvPr>
          <p:cNvSpPr/>
          <p:nvPr/>
        </p:nvSpPr>
        <p:spPr>
          <a:xfrm>
            <a:off x="235644" y="9772650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© 2025 </a:t>
            </a:r>
            <a:r>
              <a:rPr lang="en-US" dirty="0" err="1"/>
              <a:t>Mahendra</a:t>
            </a:r>
            <a:r>
              <a:rPr lang="en-US" dirty="0"/>
              <a:t> Singh.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70" grpId="0"/>
      <p:bldP spid="5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690" y="0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D447D3F8-93D1-453B-83F5-75E1A01F88BF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D28C7F6-BB24-4A95-BEB7-42B481537082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514600"/>
            <a:ext cx="2943225" cy="7067550"/>
          </a:xfrm>
          <a:prstGeom prst="rect">
            <a:avLst/>
          </a:prstGeom>
        </p:spPr>
      </p:pic>
      <p:sp>
        <p:nvSpPr>
          <p:cNvPr id="33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34123" y="2989209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Preparation (Excel Dashboard)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3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9161" y="4299186"/>
            <a:ext cx="2849648" cy="4127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Utilize the provided Excel data to create an initial dashboard.</a:t>
            </a:r>
          </a:p>
          <a:p>
            <a:pPr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basic data cleaning and transformation.</a:t>
            </a: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Identify key metrics (KPIs) and define data visualization requirements.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4541519" y="2500769"/>
            <a:ext cx="2943225" cy="7067550"/>
          </a:xfrm>
          <a:prstGeom prst="rect">
            <a:avLst/>
          </a:prstGeom>
        </p:spPr>
      </p:pic>
      <p:sp>
        <p:nvSpPr>
          <p:cNvPr id="34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743450" y="2940667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SQL Integration (Database Setup)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4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603550" y="4299186"/>
            <a:ext cx="27848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Load the cleaned Excel files into a SQL database under a well-structured schema.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Normalize the data to maintain integrity and avoid redundancy.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Establish primary and foreign key relationships to ensure referential integrity.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7673131" y="2514600"/>
            <a:ext cx="2943225" cy="7067550"/>
          </a:xfrm>
          <a:prstGeom prst="rect">
            <a:avLst/>
          </a:prstGeom>
        </p:spPr>
      </p:pic>
      <p:pic>
        <p:nvPicPr>
          <p:cNvPr id="3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797804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5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12773" y="2989209"/>
            <a:ext cx="2381250" cy="10779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BI Tool Connection (Data Modeling)</a:t>
            </a:r>
          </a:p>
          <a:p>
            <a:pPr algn="ctr">
              <a:lnSpc>
                <a:spcPts val="2862"/>
              </a:lnSpc>
            </a:pP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5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61956" y="4301945"/>
            <a:ext cx="28542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Connect the SQL database to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Build a comprehensive data model with necessary joins and relationships.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Optimize the model for performance by indexing and aggregating data where required.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0804922" y="2514600"/>
            <a:ext cx="2943225" cy="7067550"/>
          </a:xfrm>
          <a:prstGeom prst="rect">
            <a:avLst/>
          </a:prstGeom>
        </p:spPr>
      </p:pic>
      <p:sp>
        <p:nvSpPr>
          <p:cNvPr id="36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09865" y="3023776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Dashboard Development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6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906888" y="4301945"/>
            <a:ext cx="263275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Design interactive dashboards in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a user-friendly interface with filters, drill-throughs, and tooltips.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Incorporate advanced analytics, such as trend analysis and forecasting.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3936866" y="2514600"/>
            <a:ext cx="2943225" cy="7067550"/>
          </a:xfrm>
          <a:prstGeom prst="rect">
            <a:avLst/>
          </a:prstGeom>
        </p:spPr>
      </p:pic>
      <p:pic>
        <p:nvPicPr>
          <p:cNvPr id="3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24168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70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74032" y="3056235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Quality Assurance (QA &amp; Validation)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72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101591" y="4342540"/>
            <a:ext cx="2553691" cy="48195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Compare database records with dashboard visuals to ensure data accuracy.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end-to-end testing of calculations and relationships.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Validate against business requirements and make necessary improvements.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Steps for Supply Chain Data Analytics</a:t>
            </a:r>
          </a:p>
        </p:txBody>
      </p:sp>
      <p:sp>
        <p:nvSpPr>
          <p:cNvPr id="376" name="Click here to edit label-48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PRESENTATION TOOLS</a:t>
            </a:r>
          </a:p>
        </p:txBody>
      </p:sp>
      <p:sp>
        <p:nvSpPr>
          <p:cNvPr id="378" name="Click here to edit subtitle-42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Step-by-Step Workflow for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5166 L 0 -1.1302807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4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9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5166 L -1.6212464E-06 -1.1302807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59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5166 L 1.9391377E-06 -1.1302807E-06 E" pathEditMode="relative" ptsTypes="">
                                      <p:cBhvr>
                                        <p:cTn id="74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7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84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8612 L 3.1789145E-07 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10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8612 L -1.2715658E-06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14" dur="6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6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8" grpId="0"/>
      <p:bldP spid="320" grpId="0"/>
      <p:bldP spid="322" grpId="0"/>
      <p:bldP spid="324" grpId="0"/>
      <p:bldP spid="330" grpId="0"/>
      <p:bldP spid="332" grpId="0"/>
      <p:bldP spid="334" grpId="0"/>
      <p:bldP spid="340" grpId="0"/>
      <p:bldP spid="342" grpId="0"/>
      <p:bldP spid="344" grpId="0"/>
      <p:bldP spid="346" grpId="0"/>
      <p:bldP spid="350" grpId="0"/>
      <p:bldP spid="352" grpId="0"/>
      <p:bldP spid="354" grpId="0"/>
      <p:bldP spid="360" grpId="0"/>
      <p:bldP spid="362" grpId="0"/>
      <p:bldP spid="364" grpId="0"/>
      <p:bldP spid="366" grpId="0"/>
      <p:bldP spid="370" grpId="0"/>
      <p:bldP spid="372" grpId="0"/>
      <p:bldP spid="374" grpId="0"/>
      <p:bldP spid="376" grpId="0"/>
      <p:bldP spid="3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09" name="84b3358f-1415-4b90-a71a-e79a5ed50e4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991600" y="2628900"/>
            <a:ext cx="8610600" cy="69723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38100" y="-12004"/>
            <a:ext cx="8343900" cy="10210800"/>
          </a:xfrm>
          <a:prstGeom prst="rect">
            <a:avLst/>
          </a:prstGeom>
        </p:spPr>
      </p:pic>
      <p:sp>
        <p:nvSpPr>
          <p:cNvPr id="51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73462" y="1173480"/>
            <a:ext cx="323850" cy="3318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2196F3">
                    <a:alpha val="100000"/>
                  </a:srgbClr>
                </a:solidFill>
                <a:latin typeface="Noto Serif SemiBold" panose="00000700000000000000" pitchFamily="2" charset="0"/>
              </a:rPr>
              <a:t>0</a:t>
            </a:r>
          </a:p>
        </p:txBody>
      </p:sp>
      <p:sp>
        <p:nvSpPr>
          <p:cNvPr id="517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5395" y="721490"/>
            <a:ext cx="7019925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Structure the final presentation in PPT format, following a logical order</a:t>
            </a:r>
          </a:p>
        </p:txBody>
      </p:sp>
      <p:sp>
        <p:nvSpPr>
          <p:cNvPr id="519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2241232"/>
            <a:ext cx="7019925" cy="656808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Group Details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Team members and roles.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Project Summary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Brief overview of objectives and impact.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KPI List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Key performance indicators and their business relevance.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Excel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Initial findings and data trends.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Tableau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Interactive visualizations and insights.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Power BI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Advanced analytics and performance tracking.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SQL Query Image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Schema and queries used for data transformation.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Key Takeaways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Business insights, challenges, and future recommendations</a:t>
            </a:r>
            <a:endParaRPr lang="en-US" sz="1800" spc="-18" dirty="0">
              <a:solidFill>
                <a:srgbClr val="FFFFFF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990600"/>
            <a:ext cx="8658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Final Presentation &amp; Report Preparation</a:t>
            </a: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37389" y="522780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Report Preparation and final Submission 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9550323E-06 0.046299193 L -1.9550323E-06 2.896344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34 L 0 -2.896344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9" grpId="0"/>
      <p:bldP spid="511" grpId="0"/>
      <p:bldP spid="515" grpId="0"/>
      <p:bldP spid="517" grpId="0"/>
      <p:bldP spid="519" grpId="0"/>
      <p:bldP spid="537" grpId="0"/>
      <p:bldP spid="5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7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82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DD7CF55-E0E7-4D33-B9AB-F600C352409A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784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4B5DEC8-37AC-4A67-AC82-5FF9E1DE54F7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857500"/>
            <a:ext cx="5029200" cy="3124200"/>
          </a:xfrm>
          <a:prstGeom prst="rect">
            <a:avLst/>
          </a:prstGeom>
        </p:spPr>
      </p:pic>
      <p:sp>
        <p:nvSpPr>
          <p:cNvPr id="78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63017" y="3224918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Attendance</a:t>
            </a:r>
          </a:p>
        </p:txBody>
      </p:sp>
      <p:sp>
        <p:nvSpPr>
          <p:cNvPr id="79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3745013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Attendance is mandatory for all participants.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Missing more than two meetings will result in your removal from the project.</a:t>
            </a:r>
          </a:p>
          <a:p>
            <a:pPr algn="ctr">
              <a:lnSpc>
                <a:spcPts val="2736"/>
              </a:lnSpc>
            </a:pP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6629400" y="2857500"/>
            <a:ext cx="5029200" cy="3124200"/>
          </a:xfrm>
          <a:prstGeom prst="rect">
            <a:avLst/>
          </a:prstGeom>
        </p:spPr>
      </p:pic>
      <p:sp>
        <p:nvSpPr>
          <p:cNvPr id="79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324820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Team Contribution Monitoring</a:t>
            </a:r>
          </a:p>
        </p:txBody>
      </p:sp>
      <p:sp>
        <p:nvSpPr>
          <p:cNvPr id="79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10387" y="3761832"/>
            <a:ext cx="4467225" cy="204953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All team members must actively contribute to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If any team member is not contributing, it is mandatory to inform the management regularly via call, WhatsApp, email, or during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weekly review meetings</a:t>
            </a:r>
            <a:endParaRPr lang="en-US" sz="1800" b="1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49100" y="2857500"/>
            <a:ext cx="5029200" cy="3124200"/>
          </a:xfrm>
          <a:prstGeom prst="rect">
            <a:avLst/>
          </a:prstGeom>
        </p:spPr>
      </p:pic>
      <p:sp>
        <p:nvSpPr>
          <p:cNvPr id="80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06463" y="3196659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Active Participation Requirement</a:t>
            </a:r>
          </a:p>
        </p:txBody>
      </p:sp>
      <p:sp>
        <p:nvSpPr>
          <p:cNvPr id="80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30087" y="3694902"/>
            <a:ext cx="446722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Merely attending meetings without making active contributions will lead to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removal from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Active involvement with your group is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essential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 for continued participation.</a:t>
            </a:r>
          </a:p>
        </p:txBody>
      </p:sp>
      <p:pic>
        <p:nvPicPr>
          <p:cNvPr id="8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6172200"/>
            <a:ext cx="5029200" cy="3124200"/>
          </a:xfrm>
          <a:prstGeom prst="rect">
            <a:avLst/>
          </a:prstGeom>
        </p:spPr>
      </p:pic>
      <p:sp>
        <p:nvSpPr>
          <p:cNvPr id="80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89795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Tool-Specific Contributions</a:t>
            </a:r>
          </a:p>
        </p:txBody>
      </p:sp>
      <p:sp>
        <p:nvSpPr>
          <p:cNvPr id="80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8267" y="6816021"/>
            <a:ext cx="4467225" cy="239578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As participants in the Data Analyst/Business Analyst track, you are required to contribute to all key tools, including: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Excel, Tableau, SQL, Power BI,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PPT Presentations</a:t>
            </a:r>
          </a:p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contribute to even a single tool may result in your removal from the project.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8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6629400" y="6172200"/>
            <a:ext cx="5029200" cy="3124200"/>
          </a:xfrm>
          <a:prstGeom prst="rect">
            <a:avLst/>
          </a:prstGeom>
        </p:spPr>
      </p:pic>
      <p:sp>
        <p:nvSpPr>
          <p:cNvPr id="812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Weekly Review Presentations</a:t>
            </a:r>
          </a:p>
        </p:txBody>
      </p:sp>
      <p:sp>
        <p:nvSpPr>
          <p:cNvPr id="814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988854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 group must present their project progress during weekly review meetings.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Consistent updates and well-prepared presentations are expected from all teams.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16" name="Click here to edit title-45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Participant Guidelines</a:t>
            </a:r>
          </a:p>
        </p:txBody>
      </p:sp>
      <p:sp>
        <p:nvSpPr>
          <p:cNvPr id="818" name="Click here to edit label-43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Supply Chain Analytics Project 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20" name="Click here to edit sub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Empowering Communication through Data Analytics</a:t>
            </a:r>
          </a:p>
        </p:txBody>
      </p:sp>
      <p:pic>
        <p:nvPicPr>
          <p:cNvPr id="25" name="Rect">
            <a:extLst>
              <a:ext uri="{FF2B5EF4-FFF2-40B4-BE49-F238E27FC236}">
                <a16:creationId xmlns:a16="http://schemas.microsoft.com/office/drawing/2014/main" id="{24C35763-97C0-41DD-97C3-3F9774F36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96725" y="6181725"/>
            <a:ext cx="5029200" cy="3124200"/>
          </a:xfrm>
          <a:prstGeom prst="rect">
            <a:avLst/>
          </a:prstGeom>
        </p:spPr>
      </p:pic>
      <p:sp>
        <p:nvSpPr>
          <p:cNvPr id="26" name="Primary Heading-4">
            <a:extLst>
              <a:ext uri="{FF2B5EF4-FFF2-40B4-BE49-F238E27FC236}">
                <a16:creationId xmlns:a16="http://schemas.microsoft.com/office/drawing/2014/main" id="{6F38ABF0-BC7E-48A3-8075-0F8620EBB7D6}"/>
              </a:ext>
            </a:extLst>
          </p:cNvPr>
          <p:cNvSpPr txBox="1"/>
          <p:nvPr/>
        </p:nvSpPr>
        <p:spPr>
          <a:xfrm>
            <a:off x="12070222" y="642548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Meeting Attendance Name</a:t>
            </a:r>
          </a:p>
        </p:txBody>
      </p:sp>
      <p:sp>
        <p:nvSpPr>
          <p:cNvPr id="27" name="Description of a primary heading-4">
            <a:extLst>
              <a:ext uri="{FF2B5EF4-FFF2-40B4-BE49-F238E27FC236}">
                <a16:creationId xmlns:a16="http://schemas.microsoft.com/office/drawing/2014/main" id="{11D1FFFB-CADA-4832-A8EC-685DE760E437}"/>
              </a:ext>
            </a:extLst>
          </p:cNvPr>
          <p:cNvSpPr txBox="1"/>
          <p:nvPr/>
        </p:nvSpPr>
        <p:spPr>
          <a:xfrm>
            <a:off x="12070222" y="7013996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You must join all meetings using the same name you registered with at </a:t>
            </a:r>
            <a:r>
              <a:rPr lang="en-US" b="1" spc="-18" dirty="0" err="1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Excelr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inform us about this change will result in your attendance being marked as absent.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9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4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9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94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04" dur="6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6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09" dur="6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4" dur="6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780" grpId="0"/>
      <p:bldP spid="782" grpId="0"/>
      <p:bldP spid="784" grpId="0"/>
      <p:bldP spid="786" grpId="0"/>
      <p:bldP spid="788" grpId="0"/>
      <p:bldP spid="790" grpId="0"/>
      <p:bldP spid="792" grpId="0"/>
      <p:bldP spid="794" grpId="0"/>
      <p:bldP spid="796" grpId="0"/>
      <p:bldP spid="798" grpId="0"/>
      <p:bldP spid="800" grpId="0"/>
      <p:bldP spid="802" grpId="0"/>
      <p:bldP spid="804" grpId="0"/>
      <p:bldP spid="806" grpId="0"/>
      <p:bldP spid="808" grpId="0"/>
      <p:bldP spid="810" grpId="0"/>
      <p:bldP spid="812" grpId="0"/>
      <p:bldP spid="814" grpId="0"/>
      <p:bldP spid="816" grpId="0"/>
      <p:bldP spid="818" grpId="0"/>
      <p:bldP spid="820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7561CB67-202A-4D08-AFDA-635053AE068E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3417540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39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Contribution</a:t>
            </a:r>
          </a:p>
        </p:txBody>
      </p:sp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 team member should actively participate and engage with the team.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409700" y="5038130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Timely Completion of Tasks</a:t>
            </a:r>
          </a:p>
        </p:txBody>
      </p:sp>
      <p:sp>
        <p:nvSpPr>
          <p:cNvPr id="40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that all assigned work is completed within the given deadlines.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409700" y="6658422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67328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Clear Communication</a:t>
            </a:r>
          </a:p>
        </p:txBody>
      </p:sp>
      <p:sp>
        <p:nvSpPr>
          <p:cNvPr id="41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774085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This platform utilizes AI technology to quickly transform ideas into captivating presentations.</a:t>
            </a:r>
          </a:p>
        </p:txBody>
      </p:sp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8279011"/>
            <a:ext cx="457200" cy="476250"/>
          </a:xfrm>
          <a:prstGeom prst="rect">
            <a:avLst/>
          </a:prstGeom>
        </p:spPr>
      </p:pic>
      <p:sp>
        <p:nvSpPr>
          <p:cNvPr id="41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8353234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41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7925943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Daily Team Connectivity</a:t>
            </a:r>
          </a:p>
        </p:txBody>
      </p:sp>
      <p:sp>
        <p:nvSpPr>
          <p:cNvPr id="42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8394478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Stay connected with the team on a daily basis to discuss progress and address any challenges.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9372600" y="3417540"/>
            <a:ext cx="457200" cy="476250"/>
          </a:xfrm>
          <a:prstGeom prst="rect">
            <a:avLst/>
          </a:prstGeom>
        </p:spPr>
      </p:pic>
      <p:sp>
        <p:nvSpPr>
          <p:cNvPr id="42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42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Sharing Insights</a:t>
            </a:r>
          </a:p>
        </p:txBody>
      </p:sp>
      <p:sp>
        <p:nvSpPr>
          <p:cNvPr id="429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Provide your insights and suggestions to improve the overall work quality.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9372600" y="5038130"/>
            <a:ext cx="457200" cy="476250"/>
          </a:xfrm>
          <a:prstGeom prst="rect">
            <a:avLst/>
          </a:prstGeom>
        </p:spPr>
      </p:pic>
      <p:sp>
        <p:nvSpPr>
          <p:cNvPr id="433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06</a:t>
            </a:r>
          </a:p>
        </p:txBody>
      </p:sp>
      <p:sp>
        <p:nvSpPr>
          <p:cNvPr id="43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Collaboration Over Competition</a:t>
            </a:r>
          </a:p>
        </p:txBody>
      </p:sp>
      <p:sp>
        <p:nvSpPr>
          <p:cNvPr id="43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Work as a team, focusing on collective success rather than individual achievements.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23952" y="6380182"/>
            <a:ext cx="457200" cy="476250"/>
          </a:xfrm>
          <a:prstGeom prst="rect">
            <a:avLst/>
          </a:prstGeom>
        </p:spPr>
      </p:pic>
      <p:sp>
        <p:nvSpPr>
          <p:cNvPr id="44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9677" y="644473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4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Listening</a:t>
            </a:r>
          </a:p>
        </p:txBody>
      </p:sp>
      <p:sp>
        <p:nvSpPr>
          <p:cNvPr id="445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774085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founders envisioned a solution to save time while enhancing the quality of presentations.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Key Focus Areas for the Project Team</a:t>
            </a:r>
          </a:p>
        </p:txBody>
      </p:sp>
      <p:sp>
        <p:nvSpPr>
          <p:cNvPr id="449" name="Click here to edit label-47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TEAM</a:t>
            </a: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OVERVIEW</a:t>
            </a:r>
          </a:p>
        </p:txBody>
      </p:sp>
      <p:sp>
        <p:nvSpPr>
          <p:cNvPr id="451" name="Click here to edit sub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76405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As we continue working on our project, I would like to highlight a few key areas that we should focus on to ensure efficiency and success</a:t>
            </a:r>
          </a:p>
        </p:txBody>
      </p:sp>
      <p:sp>
        <p:nvSpPr>
          <p:cNvPr id="38" name="-6">
            <a:extLst>
              <a:ext uri="{FF2B5EF4-FFF2-40B4-BE49-F238E27FC236}">
                <a16:creationId xmlns:a16="http://schemas.microsoft.com/office/drawing/2014/main" id="{09AC798F-09DC-4707-BE1A-9C5B29F94719}"/>
              </a:ext>
            </a:extLst>
          </p:cNvPr>
          <p:cNvSpPr txBox="1"/>
          <p:nvPr/>
        </p:nvSpPr>
        <p:spPr>
          <a:xfrm>
            <a:off x="9702705" y="8121551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pic>
        <p:nvPicPr>
          <p:cNvPr id="39" name="Rect">
            <a:extLst>
              <a:ext uri="{FF2B5EF4-FFF2-40B4-BE49-F238E27FC236}">
                <a16:creationId xmlns:a16="http://schemas.microsoft.com/office/drawing/2014/main" id="{FE1E3E96-C5E4-40FD-A3A1-943AB3666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64992" y="7786244"/>
            <a:ext cx="457200" cy="476250"/>
          </a:xfrm>
          <a:prstGeom prst="rect">
            <a:avLst/>
          </a:prstGeom>
        </p:spPr>
      </p:pic>
      <p:sp>
        <p:nvSpPr>
          <p:cNvPr id="40" name="-6">
            <a:extLst>
              <a:ext uri="{FF2B5EF4-FFF2-40B4-BE49-F238E27FC236}">
                <a16:creationId xmlns:a16="http://schemas.microsoft.com/office/drawing/2014/main" id="{F1C0F1B5-0512-4F7E-B8A8-697D3D13F989}"/>
              </a:ext>
            </a:extLst>
          </p:cNvPr>
          <p:cNvSpPr txBox="1"/>
          <p:nvPr/>
        </p:nvSpPr>
        <p:spPr>
          <a:xfrm>
            <a:off x="9636442" y="68852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1" name="-6">
            <a:extLst>
              <a:ext uri="{FF2B5EF4-FFF2-40B4-BE49-F238E27FC236}">
                <a16:creationId xmlns:a16="http://schemas.microsoft.com/office/drawing/2014/main" id="{35E74A67-50DB-4881-B9FE-747F739EA7BB}"/>
              </a:ext>
            </a:extLst>
          </p:cNvPr>
          <p:cNvSpPr txBox="1"/>
          <p:nvPr/>
        </p:nvSpPr>
        <p:spPr>
          <a:xfrm>
            <a:off x="9544050" y="7889309"/>
            <a:ext cx="285750" cy="28443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08</a:t>
            </a:r>
          </a:p>
        </p:txBody>
      </p:sp>
      <p:sp>
        <p:nvSpPr>
          <p:cNvPr id="42" name="Primary Heading-6">
            <a:extLst>
              <a:ext uri="{FF2B5EF4-FFF2-40B4-BE49-F238E27FC236}">
                <a16:creationId xmlns:a16="http://schemas.microsoft.com/office/drawing/2014/main" id="{E29125A8-7251-40DC-BC58-4903DF3E4DC4}"/>
              </a:ext>
            </a:extLst>
          </p:cNvPr>
          <p:cNvSpPr txBox="1"/>
          <p:nvPr/>
        </p:nvSpPr>
        <p:spPr>
          <a:xfrm>
            <a:off x="10159905" y="7815881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Recognizing Contributions</a:t>
            </a:r>
          </a:p>
        </p:txBody>
      </p:sp>
      <p:sp>
        <p:nvSpPr>
          <p:cNvPr id="43" name="Description of a primary heading-6">
            <a:extLst>
              <a:ext uri="{FF2B5EF4-FFF2-40B4-BE49-F238E27FC236}">
                <a16:creationId xmlns:a16="http://schemas.microsoft.com/office/drawing/2014/main" id="{5ED93EC0-3F6B-4790-8949-DDE5C794DF57}"/>
              </a:ext>
            </a:extLst>
          </p:cNvPr>
          <p:cNvSpPr txBox="1"/>
          <p:nvPr/>
        </p:nvSpPr>
        <p:spPr>
          <a:xfrm>
            <a:off x="10159905" y="8293542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Acknowledge and appreciate the efforts of your teammates to boost motivation and morale.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59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4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74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14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4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6212464E-06 0.046300367 L 1.6212464E-06 4.0690106E-06 E" pathEditMode="relative" ptsTypes="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139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4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9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5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5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64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69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6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4" dur="6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9" dur="6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2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1" grpId="0"/>
      <p:bldP spid="393" grpId="0"/>
      <p:bldP spid="395" grpId="0"/>
      <p:bldP spid="397" grpId="0"/>
      <p:bldP spid="399" grpId="0"/>
      <p:bldP spid="401" grpId="0"/>
      <p:bldP spid="403" grpId="0"/>
      <p:bldP spid="405" grpId="0"/>
      <p:bldP spid="407" grpId="0"/>
      <p:bldP spid="409" grpId="0"/>
      <p:bldP spid="411" grpId="0"/>
      <p:bldP spid="413" grpId="0"/>
      <p:bldP spid="415" grpId="0"/>
      <p:bldP spid="417" grpId="0"/>
      <p:bldP spid="419" grpId="0"/>
      <p:bldP spid="421" grpId="0"/>
      <p:bldP spid="423" grpId="0"/>
      <p:bldP spid="425" grpId="0"/>
      <p:bldP spid="427" grpId="0"/>
      <p:bldP spid="429" grpId="0"/>
      <p:bldP spid="431" grpId="0"/>
      <p:bldP spid="433" grpId="0"/>
      <p:bldP spid="435" grpId="0"/>
      <p:bldP spid="437" grpId="0"/>
      <p:bldP spid="439" grpId="0"/>
      <p:bldP spid="441" grpId="0"/>
      <p:bldP spid="443" grpId="0"/>
      <p:bldP spid="445" grpId="0"/>
      <p:bldP spid="447" grpId="0"/>
      <p:bldP spid="449" grpId="0"/>
      <p:bldP spid="451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-22907" y="806340"/>
            <a:ext cx="5715000" cy="5715000"/>
          </a:xfrm>
          <a:prstGeom prst="rect">
            <a:avLst/>
          </a:prstGeom>
        </p:spPr>
      </p:pic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93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AB12BD28-4F43-4577-8AD6-E2FFE8177B8A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95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E1AD86CE-772C-4D1B-8F1E-00BA694BD283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600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469A9C7-EF14-4DBE-AF5D-7F4615026558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686996" y="4030694"/>
            <a:ext cx="518065" cy="518065"/>
          </a:xfrm>
          <a:prstGeom prst="rect">
            <a:avLst/>
          </a:prstGeom>
        </p:spPr>
      </p:pic>
      <p:pic>
        <p:nvPicPr>
          <p:cNvPr id="616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E95BA501-ADFB-4B63-B946-E2AA4F74B007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686996" y="7593044"/>
            <a:ext cx="518065" cy="518065"/>
          </a:xfrm>
          <a:prstGeom prst="rect">
            <a:avLst/>
          </a:prstGeom>
        </p:spPr>
      </p:pic>
      <p:sp>
        <p:nvSpPr>
          <p:cNvPr id="622" name="Click here to edit title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Sample: Project Architecture </a:t>
            </a:r>
          </a:p>
          <a:p>
            <a:pPr algn="ctr">
              <a:lnSpc>
                <a:spcPts val="5292"/>
              </a:lnSpc>
            </a:pP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E1E49-1827-4266-9023-89B48ABA56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38" y="1941537"/>
            <a:ext cx="14874383" cy="770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033549E-06 0.04629802 L 1.3033549E-06 1.723678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3033549E-06 0.04629805 L 1.3033549E-06 1.7519351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39" dur="6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591" grpId="0"/>
      <p:bldP spid="593" grpId="0"/>
      <p:bldP spid="595" grpId="0"/>
      <p:bldP spid="600" grpId="0"/>
      <p:bldP spid="616" grpId="0"/>
      <p:bldP spid="6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35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0304F72B-AB40-453D-B5DB-18AB6AB044F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37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04C67C64-22A1-4D24-8BE1-7BA3D5751A35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4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947119" y="2408201"/>
            <a:ext cx="53054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Inventory Dashboard KPI</a:t>
            </a:r>
          </a:p>
        </p:txBody>
      </p:sp>
      <p:sp>
        <p:nvSpPr>
          <p:cNvPr id="671" name="Click here to edit title-45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Key Performance Indicators</a:t>
            </a:r>
          </a:p>
        </p:txBody>
      </p:sp>
      <p:sp>
        <p:nvSpPr>
          <p:cNvPr id="673" name="Click here to edit label-43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DECISIONS</a:t>
            </a:r>
          </a:p>
        </p:txBody>
      </p:sp>
      <p:sp>
        <p:nvSpPr>
          <p:cNvPr id="26" name="Click here to edit subtitle-497">
            <a:extLst>
              <a:ext uri="{FF2B5EF4-FFF2-40B4-BE49-F238E27FC236}">
                <a16:creationId xmlns:a16="http://schemas.microsoft.com/office/drawing/2014/main" id="{223F89AA-3904-40DA-B5EB-1354131733B7}"/>
              </a:ext>
            </a:extLst>
          </p:cNvPr>
          <p:cNvSpPr txBox="1"/>
          <p:nvPr/>
        </p:nvSpPr>
        <p:spPr>
          <a:xfrm>
            <a:off x="1875119" y="1728421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Consider adding additional KPIs to the dashboard that are also important for the business.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6A69E2-E501-4B83-B4E6-24C2CA820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3716" y="2620429"/>
            <a:ext cx="6579757" cy="5715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E61D86-A76B-493B-A501-493E34225311}"/>
              </a:ext>
            </a:extLst>
          </p:cNvPr>
          <p:cNvSpPr/>
          <p:nvPr/>
        </p:nvSpPr>
        <p:spPr>
          <a:xfrm>
            <a:off x="1993418" y="2857500"/>
            <a:ext cx="9144000" cy="71706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Total Sales (MTD, QTD, YTD)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dirty="0">
                <a:latin typeface="Arial" panose="020B0604020202020204" pitchFamily="34" charset="0"/>
              </a:rPr>
              <a:t>         Tracks the total sales achieved within different time periods:</a:t>
            </a:r>
          </a:p>
          <a:p>
            <a:pPr marL="685800" lvl="1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MTD (Month-to-Date)</a:t>
            </a:r>
            <a:r>
              <a:rPr lang="en-US" altLang="en-US" sz="1100" dirty="0">
                <a:latin typeface="Arial" panose="020B0604020202020204" pitchFamily="34" charset="0"/>
              </a:rPr>
              <a:t>: Sales from the start of the current month up to the current date.</a:t>
            </a:r>
          </a:p>
          <a:p>
            <a:pPr marL="685800" lvl="1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QTD (Quarter-to-Date)</a:t>
            </a:r>
            <a:r>
              <a:rPr lang="en-US" altLang="en-US" sz="1100" dirty="0">
                <a:latin typeface="Arial" panose="020B0604020202020204" pitchFamily="34" charset="0"/>
              </a:rPr>
              <a:t>: Sales from the start of the current quarter up to the current date.</a:t>
            </a:r>
          </a:p>
          <a:p>
            <a:pPr marL="685800" lvl="1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YTD (Year-to-Date)</a:t>
            </a:r>
            <a:r>
              <a:rPr lang="en-US" altLang="en-US" sz="1100" dirty="0">
                <a:latin typeface="Arial" panose="020B0604020202020204" pitchFamily="34" charset="0"/>
              </a:rPr>
              <a:t>: Sales from the start of the year up to the current date.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Product Wise Sales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     Monitors sales figures segmented by individual products or product categories to identify top-performing and underperforming products.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Sales Growth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     Measures the percentage increase or decrease in sales compared to a previous period (e.g., month-over-month or year-over-year growth).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Daily Sales Trend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      Analyzes sales performance on a daily basis to spot patterns, peaks, or dips in sales activity.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State Wise Sales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     Provides sales data broken down by states or geographical areas to identify regional performance trends.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Top 5 Store Wise Sales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     Highlights the five stores with the highest sales, helping to identify star performers and best practices.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Region Wise Sales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    Tracks sales across various regions, which may include multiple states or territories, for macro-level performance insights.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       Total Inventory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   Shows the total stock quantity available in hand across all warehouses or locations.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Inventory Value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    Represents the monetary value of the current inventory based on cost or market value.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Overstock, Out-of-stock, Under-stock</a:t>
            </a:r>
            <a:r>
              <a:rPr lang="en-US" altLang="en-US" sz="1100" dirty="0">
                <a:latin typeface="Arial" panose="020B0604020202020204" pitchFamily="34" charset="0"/>
              </a:rPr>
              <a:t>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     Categorizes inventory health into three states:</a:t>
            </a:r>
          </a:p>
          <a:p>
            <a:pPr marL="685800" lvl="1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In-stock</a:t>
            </a:r>
            <a:r>
              <a:rPr lang="en-US" altLang="en-US" sz="1100" dirty="0">
                <a:latin typeface="Arial" panose="020B0604020202020204" pitchFamily="34" charset="0"/>
              </a:rPr>
              <a:t>: Inventory in hand is equal to or greater than the minimum stock quantity required.</a:t>
            </a:r>
          </a:p>
          <a:p>
            <a:pPr marL="685800" lvl="1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Out-of-stock</a:t>
            </a:r>
            <a:r>
              <a:rPr lang="en-US" altLang="en-US" sz="1100" dirty="0">
                <a:latin typeface="Arial" panose="020B0604020202020204" pitchFamily="34" charset="0"/>
              </a:rPr>
              <a:t>: Inventory in hand is less than 0 (no stock available).</a:t>
            </a:r>
          </a:p>
          <a:p>
            <a:pPr marL="685800" lvl="1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Under-stock</a:t>
            </a:r>
            <a:r>
              <a:rPr lang="en-US" altLang="en-US" sz="1100" dirty="0">
                <a:latin typeface="Arial" panose="020B0604020202020204" pitchFamily="34" charset="0"/>
              </a:rPr>
              <a:t>: Inventory in hand is less than the desired stock quantity but not entirely out of stock.</a:t>
            </a:r>
          </a:p>
          <a:p>
            <a:pPr marL="228600" lvl="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>
                <a:latin typeface="Arial" panose="020B0604020202020204" pitchFamily="34" charset="0"/>
              </a:rPr>
              <a:t>Purchase Method Wise Sales</a:t>
            </a:r>
            <a:r>
              <a:rPr lang="en-US" altLang="en-US" sz="1100" dirty="0">
                <a:latin typeface="Arial" panose="020B0604020202020204" pitchFamily="34" charset="0"/>
              </a:rPr>
              <a:t>:   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    Breaks down sales based on the method of purchase, such as online, in-store, cash, or credit card.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19" dur="12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550323E-06 0.046293978 L 1.9550323E-06 -2.3170753E-06 E" pathEditMode="relative" ptsTypes="">
                                      <p:cBhvr>
                                        <p:cTn id="24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29" dur="6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5" grpId="0"/>
      <p:bldP spid="637" grpId="0"/>
      <p:bldP spid="643" grpId="0"/>
      <p:bldP spid="671" grpId="0"/>
      <p:bldP spid="67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1714500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EF614191-4A63-4084-8F34-7B577D4012EB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040511"/>
            <a:ext cx="6217890" cy="5246489"/>
          </a:xfrm>
          <a:prstGeom prst="rect">
            <a:avLst/>
          </a:prstGeom>
        </p:spPr>
      </p:pic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9029702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Inventory Dashboard</a:t>
            </a:r>
          </a:p>
        </p:txBody>
      </p:sp>
      <p:sp>
        <p:nvSpPr>
          <p:cNvPr id="498" name="Click here to edit label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61055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Sample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507F0-A4CF-4AE0-BDE4-62DB4D9F6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208" y="2165460"/>
            <a:ext cx="11534475" cy="64070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32D99F-068B-44D8-9233-46F24EE21FEF}"/>
              </a:ext>
            </a:extLst>
          </p:cNvPr>
          <p:cNvSpPr/>
          <p:nvPr/>
        </p:nvSpPr>
        <p:spPr>
          <a:xfrm>
            <a:off x="5473874" y="9917668"/>
            <a:ext cx="13009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Customized Dashboard Notice: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This is a sample dashboard. Please create your own unique version instead of replicating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496" grpId="0"/>
      <p:bldP spid="4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514958" y="-4019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Inventory Data Model 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Model for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10C081-05B7-4EFC-827F-883189B5D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8490" y="2396875"/>
            <a:ext cx="8730326" cy="7656208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7AFEB638-1887-4411-8CBD-68E71CF9F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241" y="8530664"/>
            <a:ext cx="57150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(Cust Key) →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(Cust Key)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(Store Key) →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(Store Key, missing in STORE table)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(Order Number) →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(Order Number)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(Product Key) →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INVENTORY ADJUSTED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(Product Key)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(Product Key) →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(Product Key)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COUNTIES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(State Name) →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(Cust State)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CALENDAR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(Date) →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(Date)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</TotalTime>
  <Words>1523</Words>
  <Application>Microsoft Office PowerPoint</Application>
  <PresentationFormat>Custom</PresentationFormat>
  <Paragraphs>187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IBM Plex Serif SemiBold</vt:lpstr>
      <vt:lpstr>Calibri Light</vt:lpstr>
      <vt:lpstr>Noto Serif SemiBold</vt:lpstr>
      <vt:lpstr>Calibri</vt:lpstr>
      <vt:lpstr>IBM Plex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Sharyu Kadappa</cp:lastModifiedBy>
  <cp:revision>34</cp:revision>
  <dcterms:created xsi:type="dcterms:W3CDTF">2024-12-04T05:07:27Z</dcterms:created>
  <dcterms:modified xsi:type="dcterms:W3CDTF">2025-08-19T10:26:28Z</dcterms:modified>
</cp:coreProperties>
</file>